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85" d="100"/>
          <a:sy n="85" d="100"/>
        </p:scale>
        <p:origin x="499"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AF239A9A-B4B0-4B32-B8CD-2E25E95134C4}" type="datetimeFigureOut">
              <a:rPr lang="en-US" smtClean="0"/>
              <a:t>10/11/2026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702008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91E21DC-8981-44E6-BC8C-2BA8F673FFBB}"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61014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EB9C5D3-0140-4E75-8D7F-C0623D06DFD7}"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958710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A5666F9-5B40-48E0-8DFD-99EF944CDD22}"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20062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A698D6B-2C72-4E21-9893-A649C6E2A47D}" type="datetimeFigureOut">
              <a:rPr lang="en-US" smtClean="0"/>
              <a:t>10/11/2026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918222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86811C9-A66C-49F0-970E-F7B68D9109A0}" type="datetimeFigureOut">
              <a:rPr lang="en-US" smtClean="0"/>
              <a:t>10/11/2026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05745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01AE78-96A2-4A23-B183-3B6DB4374FE7}" type="datetimeFigureOut">
              <a:rPr lang="en-US" smtClean="0"/>
              <a:t>10/11/2026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81979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3AE0757-B101-4811-9189-10EB2F458E2D}"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46028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BDC078-589F-40E3-816C-EE21D62B5BBA}"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789787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004436-CA73-4D53-89B4-2A5C7347BF2F}" type="datetimeFigureOut">
              <a:rPr lang="en-US" smtClean="0"/>
              <a:t>10/11/2026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4577399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7004436-CA73-4D53-89B4-2A5C7347BF2F}"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96749169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C7004436-CA73-4D53-89B4-2A5C7347BF2F}"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0736044"/>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004436-CA73-4D53-89B4-2A5C7347BF2F}"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159506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7004436-CA73-4D53-89B4-2A5C7347BF2F}" type="datetimeFigureOut">
              <a:rPr lang="en-US" smtClean="0"/>
              <a:t>10/11/2026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412632254"/>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C7004436-CA73-4D53-89B4-2A5C7347BF2F}" type="datetimeFigureOut">
              <a:rPr lang="en-US" smtClean="0"/>
              <a:t>10/11/2026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57700570"/>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6B61E721-B01C-4D5D-A3CA-2E5518383F10}"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238127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6513FEF9-69D0-4F8C-A336-59491FBEDC47}" type="datetimeFigureOut">
              <a:rPr lang="en-US" smtClean="0"/>
              <a:t>10/11/2026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603258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C7004436-CA73-4D53-89B4-2A5C7347BF2F}" type="datetimeFigureOut">
              <a:rPr lang="en-US" smtClean="0"/>
              <a:t>10/11/2026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3690276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lupinepublishers.com/biotechnology-microbiology/" TargetMode="External"/><Relationship Id="rId2"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hyperlink" Target="https://creativecommons.org/licenses/by/3.0/" TargetMode="External"/><Relationship Id="rId5" Type="http://schemas.openxmlformats.org/officeDocument/2006/relationships/hyperlink" Target="https://www.biotech-asia.org/" TargetMode="Externa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hyperlink" Target="http://www.orionsramblings.net/2010/06/introduction.html"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hyperlink" Target="https://creativecommons.org/licenses/by-nc-nd/3.0/"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Food_microbiology"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commons.wikimedia.org/wiki/File:Hot_air_oven_.jpg"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www.reasonablywell.net/2010/07/hazardous-career-choice.html" TargetMode="Externa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s://creativecommons.org/licenses/by/3.0/" TargetMode="External"/><Relationship Id="rId5" Type="http://schemas.openxmlformats.org/officeDocument/2006/relationships/hyperlink" Target="http://rx-wiki.org/index.php?title=File:Horizontal-Type-Laminar-Flow-Clean-Bench.png" TargetMode="Externa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hyperlink" Target="http://biology.stackexchange.com/questions/54694/what-is-a-microsome" TargetMode="External"/><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DDC1-F13A-4E98-8649-4D9B50CACCB3}"/>
              </a:ext>
            </a:extLst>
          </p:cNvPr>
          <p:cNvSpPr>
            <a:spLocks noGrp="1"/>
          </p:cNvSpPr>
          <p:nvPr>
            <p:ph type="ctrTitle"/>
          </p:nvPr>
        </p:nvSpPr>
        <p:spPr>
          <a:xfrm>
            <a:off x="1683171" y="507027"/>
            <a:ext cx="8825658" cy="861420"/>
          </a:xfrm>
        </p:spPr>
        <p:txBody>
          <a:bodyPr/>
          <a:lstStyle/>
          <a:p>
            <a:r>
              <a:rPr lang="en-IN" sz="2400" b="1" dirty="0">
                <a:solidFill>
                  <a:srgbClr val="FFFF00"/>
                </a:solidFill>
              </a:rPr>
              <a:t>Biotechnology and Microbiology tools &amp; techniques</a:t>
            </a:r>
          </a:p>
        </p:txBody>
      </p:sp>
      <p:sp>
        <p:nvSpPr>
          <p:cNvPr id="3" name="Subtitle 2">
            <a:extLst>
              <a:ext uri="{FF2B5EF4-FFF2-40B4-BE49-F238E27FC236}">
                <a16:creationId xmlns:a16="http://schemas.microsoft.com/office/drawing/2014/main" id="{E32BAD8E-F9EE-488F-A8AA-23C37B6953A9}"/>
              </a:ext>
            </a:extLst>
          </p:cNvPr>
          <p:cNvSpPr>
            <a:spLocks noGrp="1"/>
          </p:cNvSpPr>
          <p:nvPr>
            <p:ph type="subTitle" idx="1"/>
          </p:nvPr>
        </p:nvSpPr>
        <p:spPr>
          <a:xfrm>
            <a:off x="972160" y="4713214"/>
            <a:ext cx="7962152" cy="1373822"/>
          </a:xfrm>
        </p:spPr>
        <p:txBody>
          <a:bodyPr>
            <a:normAutofit fontScale="92500" lnSpcReduction="20000"/>
          </a:bodyPr>
          <a:lstStyle/>
          <a:p>
            <a:r>
              <a:rPr lang="en-IN" dirty="0">
                <a:solidFill>
                  <a:srgbClr val="FFFF00"/>
                </a:solidFill>
                <a:highlight>
                  <a:srgbClr val="FF0000"/>
                </a:highlight>
              </a:rPr>
              <a:t>Dr. Kiran </a:t>
            </a:r>
            <a:r>
              <a:rPr lang="en-IN" dirty="0" err="1">
                <a:solidFill>
                  <a:srgbClr val="FFFF00"/>
                </a:solidFill>
                <a:highlight>
                  <a:srgbClr val="FF0000"/>
                </a:highlight>
              </a:rPr>
              <a:t>jain</a:t>
            </a:r>
            <a:r>
              <a:rPr lang="en-IN" dirty="0">
                <a:solidFill>
                  <a:srgbClr val="FFFF00"/>
                </a:solidFill>
                <a:highlight>
                  <a:srgbClr val="FF0000"/>
                </a:highlight>
              </a:rPr>
              <a:t> </a:t>
            </a:r>
          </a:p>
          <a:p>
            <a:r>
              <a:rPr lang="en-IN" dirty="0">
                <a:solidFill>
                  <a:srgbClr val="FFFF00"/>
                </a:solidFill>
                <a:highlight>
                  <a:srgbClr val="FF0000"/>
                </a:highlight>
              </a:rPr>
              <a:t>Govt </a:t>
            </a:r>
            <a:r>
              <a:rPr lang="en-IN">
                <a:solidFill>
                  <a:srgbClr val="FFFF00"/>
                </a:solidFill>
                <a:highlight>
                  <a:srgbClr val="FF0000"/>
                </a:highlight>
              </a:rPr>
              <a:t>Digvijay  </a:t>
            </a:r>
            <a:r>
              <a:rPr lang="en-IN" dirty="0">
                <a:solidFill>
                  <a:srgbClr val="FFFF00"/>
                </a:solidFill>
                <a:highlight>
                  <a:srgbClr val="FF0000"/>
                </a:highlight>
              </a:rPr>
              <a:t>PG AUTONOMOUS  college</a:t>
            </a:r>
          </a:p>
          <a:p>
            <a:r>
              <a:rPr lang="en-IN" dirty="0">
                <a:solidFill>
                  <a:srgbClr val="FFFF00"/>
                </a:solidFill>
                <a:highlight>
                  <a:srgbClr val="FF0000"/>
                </a:highlight>
              </a:rPr>
              <a:t> Botany department ,</a:t>
            </a:r>
          </a:p>
          <a:p>
            <a:r>
              <a:rPr lang="en-IN" dirty="0">
                <a:solidFill>
                  <a:srgbClr val="FFFF00"/>
                </a:solidFill>
                <a:highlight>
                  <a:srgbClr val="FF0000"/>
                </a:highlight>
              </a:rPr>
              <a:t> </a:t>
            </a:r>
            <a:r>
              <a:rPr lang="en-IN" dirty="0" err="1">
                <a:solidFill>
                  <a:srgbClr val="FFFF00"/>
                </a:solidFill>
                <a:highlight>
                  <a:srgbClr val="FF0000"/>
                </a:highlight>
              </a:rPr>
              <a:t>Rajnandgaon</a:t>
            </a:r>
            <a:r>
              <a:rPr lang="en-IN" dirty="0">
                <a:solidFill>
                  <a:srgbClr val="FFFF00"/>
                </a:solidFill>
                <a:highlight>
                  <a:srgbClr val="FF0000"/>
                </a:highlight>
              </a:rPr>
              <a:t> (CG</a:t>
            </a:r>
            <a:r>
              <a:rPr lang="en-IN" dirty="0">
                <a:highlight>
                  <a:srgbClr val="FF0000"/>
                </a:highlight>
              </a:rPr>
              <a:t>)</a:t>
            </a:r>
          </a:p>
        </p:txBody>
      </p:sp>
      <p:pic>
        <p:nvPicPr>
          <p:cNvPr id="5" name="Picture 4">
            <a:extLst>
              <a:ext uri="{FF2B5EF4-FFF2-40B4-BE49-F238E27FC236}">
                <a16:creationId xmlns:a16="http://schemas.microsoft.com/office/drawing/2014/main" id="{E453AC68-629E-4100-815C-D545E2CF2EF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72160" y="1763732"/>
            <a:ext cx="5223809" cy="2175969"/>
          </a:xfrm>
          <a:prstGeom prst="rect">
            <a:avLst/>
          </a:prstGeom>
        </p:spPr>
      </p:pic>
      <p:pic>
        <p:nvPicPr>
          <p:cNvPr id="8" name="Picture 7">
            <a:extLst>
              <a:ext uri="{FF2B5EF4-FFF2-40B4-BE49-F238E27FC236}">
                <a16:creationId xmlns:a16="http://schemas.microsoft.com/office/drawing/2014/main" id="{D99060EE-1054-4353-A0EE-4E5E57E61D09}"/>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831107" y="1580010"/>
            <a:ext cx="4732804" cy="2272853"/>
          </a:xfrm>
          <a:prstGeom prst="rect">
            <a:avLst/>
          </a:prstGeom>
        </p:spPr>
      </p:pic>
      <p:sp>
        <p:nvSpPr>
          <p:cNvPr id="9" name="TextBox 8">
            <a:extLst>
              <a:ext uri="{FF2B5EF4-FFF2-40B4-BE49-F238E27FC236}">
                <a16:creationId xmlns:a16="http://schemas.microsoft.com/office/drawing/2014/main" id="{C3725E7D-122D-4ECB-BC1E-BB89ACB093EC}"/>
              </a:ext>
            </a:extLst>
          </p:cNvPr>
          <p:cNvSpPr txBox="1"/>
          <p:nvPr/>
        </p:nvSpPr>
        <p:spPr>
          <a:xfrm>
            <a:off x="6917635" y="2910606"/>
            <a:ext cx="5950226" cy="230832"/>
          </a:xfrm>
          <a:prstGeom prst="rect">
            <a:avLst/>
          </a:prstGeom>
          <a:noFill/>
        </p:spPr>
        <p:txBody>
          <a:bodyPr wrap="square" rtlCol="0">
            <a:spAutoFit/>
          </a:bodyPr>
          <a:lstStyle/>
          <a:p>
            <a:r>
              <a:rPr lang="en-IN" sz="900">
                <a:hlinkClick r:id="rId5" tooltip="https://www.biotech-asia.org/"/>
              </a:rPr>
              <a:t>This Photo</a:t>
            </a:r>
            <a:r>
              <a:rPr lang="en-IN" sz="900"/>
              <a:t> by Unknown Author is licensed under </a:t>
            </a:r>
            <a:r>
              <a:rPr lang="en-IN" sz="900">
                <a:hlinkClick r:id="rId6" tooltip="https://creativecommons.org/licenses/by/3.0/"/>
              </a:rPr>
              <a:t>CC BY</a:t>
            </a:r>
            <a:endParaRPr lang="en-IN" sz="900"/>
          </a:p>
        </p:txBody>
      </p:sp>
    </p:spTree>
    <p:extLst>
      <p:ext uri="{BB962C8B-B14F-4D97-AF65-F5344CB8AC3E}">
        <p14:creationId xmlns:p14="http://schemas.microsoft.com/office/powerpoint/2010/main" val="32867896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8A7E5E-BAF9-47F2-9F4F-671BC788F18C}"/>
              </a:ext>
            </a:extLst>
          </p:cNvPr>
          <p:cNvSpPr>
            <a:spLocks noGrp="1"/>
          </p:cNvSpPr>
          <p:nvPr>
            <p:ph idx="1"/>
          </p:nvPr>
        </p:nvSpPr>
        <p:spPr>
          <a:xfrm>
            <a:off x="915894" y="3123636"/>
            <a:ext cx="10360212" cy="2788023"/>
          </a:xfrm>
        </p:spPr>
        <p:txBody>
          <a:bodyPr/>
          <a:lstStyle/>
          <a:p>
            <a:r>
              <a:rPr lang="en-IN" sz="2000" dirty="0">
                <a:solidFill>
                  <a:schemeClr val="tx1">
                    <a:lumMod val="95000"/>
                  </a:schemeClr>
                </a:solidFill>
                <a:latin typeface="Times New Roman" panose="02020603050405020304" pitchFamily="18" charset="0"/>
                <a:cs typeface="Times New Roman" panose="02020603050405020304" pitchFamily="18" charset="0"/>
              </a:rPr>
              <a:t>Biotechnology is the integration of natural science and organisms, cells parts thereof, molecular analogues for products and </a:t>
            </a:r>
            <a:r>
              <a:rPr lang="en-IN" sz="2000" dirty="0" err="1">
                <a:solidFill>
                  <a:schemeClr val="tx1">
                    <a:lumMod val="95000"/>
                  </a:schemeClr>
                </a:solidFill>
                <a:latin typeface="Times New Roman" panose="02020603050405020304" pitchFamily="18" charset="0"/>
                <a:cs typeface="Times New Roman" panose="02020603050405020304" pitchFamily="18" charset="0"/>
              </a:rPr>
              <a:t>services.Two</a:t>
            </a:r>
            <a:r>
              <a:rPr lang="en-IN" sz="2000" dirty="0">
                <a:solidFill>
                  <a:schemeClr val="tx1">
                    <a:lumMod val="95000"/>
                  </a:schemeClr>
                </a:solidFill>
                <a:latin typeface="Times New Roman" panose="02020603050405020304" pitchFamily="18" charset="0"/>
                <a:cs typeface="Times New Roman" panose="02020603050405020304" pitchFamily="18" charset="0"/>
              </a:rPr>
              <a:t> core branches of biotechnology : 1. genetic engineering; Application in treatment of many </a:t>
            </a:r>
          </a:p>
          <a:p>
            <a:r>
              <a:rPr lang="en-IN" sz="2000" dirty="0">
                <a:solidFill>
                  <a:schemeClr val="tx1">
                    <a:lumMod val="95000"/>
                  </a:schemeClr>
                </a:solidFill>
                <a:latin typeface="Times New Roman" panose="02020603050405020304" pitchFamily="18" charset="0"/>
                <a:cs typeface="Times New Roman" panose="02020603050405020304" pitchFamily="18" charset="0"/>
              </a:rPr>
              <a:t>Disease like cancer and other genetical disorders. Recombinant DNA</a:t>
            </a:r>
          </a:p>
          <a:p>
            <a:pPr marL="0" indent="0">
              <a:buNone/>
            </a:pPr>
            <a:r>
              <a:rPr lang="en-IN" sz="2000" dirty="0">
                <a:solidFill>
                  <a:schemeClr val="tx1">
                    <a:lumMod val="95000"/>
                  </a:schemeClr>
                </a:solidFill>
                <a:latin typeface="Times New Roman" panose="02020603050405020304" pitchFamily="18" charset="0"/>
                <a:cs typeface="Times New Roman" panose="02020603050405020304" pitchFamily="18" charset="0"/>
              </a:rPr>
              <a:t> Production of microorganism in large scale and keep environment contamination free, examples vaccines and antibiotics </a:t>
            </a:r>
          </a:p>
          <a:p>
            <a:endParaRPr lang="en-IN" dirty="0"/>
          </a:p>
        </p:txBody>
      </p:sp>
      <p:pic>
        <p:nvPicPr>
          <p:cNvPr id="5" name="Picture 4">
            <a:extLst>
              <a:ext uri="{FF2B5EF4-FFF2-40B4-BE49-F238E27FC236}">
                <a16:creationId xmlns:a16="http://schemas.microsoft.com/office/drawing/2014/main" id="{93115F15-25BD-4F1A-A93C-9F1DF6C57ABD}"/>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2150826" y="661859"/>
            <a:ext cx="7333833" cy="1358936"/>
          </a:xfrm>
          <a:prstGeom prst="rect">
            <a:avLst/>
          </a:prstGeom>
        </p:spPr>
      </p:pic>
      <p:sp>
        <p:nvSpPr>
          <p:cNvPr id="6" name="TextBox 5">
            <a:extLst>
              <a:ext uri="{FF2B5EF4-FFF2-40B4-BE49-F238E27FC236}">
                <a16:creationId xmlns:a16="http://schemas.microsoft.com/office/drawing/2014/main" id="{FEDD58C9-395C-4599-8103-4771E1C79C79}"/>
              </a:ext>
            </a:extLst>
          </p:cNvPr>
          <p:cNvSpPr txBox="1"/>
          <p:nvPr/>
        </p:nvSpPr>
        <p:spPr>
          <a:xfrm>
            <a:off x="1016000" y="6280150"/>
            <a:ext cx="10160000" cy="230832"/>
          </a:xfrm>
          <a:prstGeom prst="rect">
            <a:avLst/>
          </a:prstGeom>
          <a:noFill/>
        </p:spPr>
        <p:txBody>
          <a:bodyPr wrap="square" rtlCol="0">
            <a:spAutoFit/>
          </a:bodyPr>
          <a:lstStyle/>
          <a:p>
            <a:r>
              <a:rPr lang="en-IN" sz="900">
                <a:hlinkClick r:id="rId3" tooltip="http://www.orionsramblings.net/2010/06/introduction.html"/>
              </a:rPr>
              <a:t>This Photo</a:t>
            </a:r>
            <a:r>
              <a:rPr lang="en-IN" sz="900"/>
              <a:t> by Unknown Author is licensed under </a:t>
            </a:r>
            <a:r>
              <a:rPr lang="en-IN" sz="900">
                <a:hlinkClick r:id="rId4" tooltip="https://creativecommons.org/licenses/by-nc-nd/3.0/"/>
              </a:rPr>
              <a:t>CC BY-NC-ND</a:t>
            </a:r>
            <a:endParaRPr lang="en-IN" sz="900"/>
          </a:p>
        </p:txBody>
      </p:sp>
      <p:sp>
        <p:nvSpPr>
          <p:cNvPr id="4" name="Rectangle 3">
            <a:extLst>
              <a:ext uri="{FF2B5EF4-FFF2-40B4-BE49-F238E27FC236}">
                <a16:creationId xmlns:a16="http://schemas.microsoft.com/office/drawing/2014/main" id="{39ACAD7C-DAF9-ABC0-BE7A-F4686B3E76F1}"/>
              </a:ext>
            </a:extLst>
          </p:cNvPr>
          <p:cNvSpPr/>
          <p:nvPr/>
        </p:nvSpPr>
        <p:spPr>
          <a:xfrm>
            <a:off x="1016000" y="2170371"/>
            <a:ext cx="2383986" cy="584775"/>
          </a:xfrm>
          <a:prstGeom prst="rect">
            <a:avLst/>
          </a:prstGeom>
          <a:noFill/>
        </p:spPr>
        <p:txBody>
          <a:bodyPr wrap="none" lIns="91440" tIns="45720" rIns="91440" bIns="45720">
            <a:spAutoFit/>
          </a:bodyPr>
          <a:lstStyle/>
          <a:p>
            <a:pPr algn="ctr"/>
            <a:r>
              <a:rPr lang="en-US" sz="3200" b="0" cap="none" spc="0" dirty="0">
                <a:ln w="0"/>
                <a:solidFill>
                  <a:schemeClr val="tx1"/>
                </a:solidFill>
                <a:effectLst>
                  <a:outerShdw blurRad="38100" dist="19050" dir="2700000" algn="tl" rotWithShape="0">
                    <a:schemeClr val="dk1">
                      <a:alpha val="40000"/>
                    </a:schemeClr>
                  </a:outerShdw>
                </a:effectLst>
                <a:highlight>
                  <a:srgbClr val="FF0000"/>
                </a:highlight>
              </a:rPr>
              <a:t>1</a:t>
            </a:r>
            <a:r>
              <a:rPr lang="en-US" sz="2400" b="0" cap="none" spc="0" dirty="0">
                <a:ln w="0"/>
                <a:solidFill>
                  <a:schemeClr val="tx1"/>
                </a:solidFill>
                <a:effectLst>
                  <a:outerShdw blurRad="38100" dist="19050" dir="2700000" algn="tl" rotWithShape="0">
                    <a:schemeClr val="dk1">
                      <a:alpha val="40000"/>
                    </a:schemeClr>
                  </a:outerShdw>
                </a:effectLst>
                <a:highlight>
                  <a:srgbClr val="FF0000"/>
                </a:highlight>
              </a:rPr>
              <a:t>.</a:t>
            </a:r>
            <a:r>
              <a:rPr lang="en-IN" sz="2400" dirty="0">
                <a:solidFill>
                  <a:schemeClr val="tx1">
                    <a:lumMod val="95000"/>
                  </a:schemeClr>
                </a:solidFill>
                <a:highlight>
                  <a:srgbClr val="FF0000"/>
                </a:highlight>
                <a:latin typeface="Times New Roman" panose="02020603050405020304" pitchFamily="18" charset="0"/>
                <a:cs typeface="Times New Roman" panose="02020603050405020304" pitchFamily="18" charset="0"/>
              </a:rPr>
              <a:t> Biotechnology</a:t>
            </a:r>
            <a:endParaRPr lang="en-US" sz="2400" b="0" cap="none" spc="0" dirty="0">
              <a:ln w="0"/>
              <a:solidFill>
                <a:schemeClr val="tx1"/>
              </a:solidFill>
              <a:effectLst>
                <a:outerShdw blurRad="38100" dist="19050" dir="2700000" algn="tl" rotWithShape="0">
                  <a:schemeClr val="dk1">
                    <a:alpha val="40000"/>
                  </a:schemeClr>
                </a:outerShdw>
              </a:effectLst>
              <a:highlight>
                <a:srgbClr val="FF0000"/>
              </a:highlight>
            </a:endParaRPr>
          </a:p>
        </p:txBody>
      </p:sp>
    </p:spTree>
    <p:extLst>
      <p:ext uri="{BB962C8B-B14F-4D97-AF65-F5344CB8AC3E}">
        <p14:creationId xmlns:p14="http://schemas.microsoft.com/office/powerpoint/2010/main" val="2925902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C24C9-4FAD-490C-99AA-AA22EEDE47E4}"/>
              </a:ext>
            </a:extLst>
          </p:cNvPr>
          <p:cNvSpPr>
            <a:spLocks noGrp="1"/>
          </p:cNvSpPr>
          <p:nvPr>
            <p:ph type="title"/>
          </p:nvPr>
        </p:nvSpPr>
        <p:spPr>
          <a:xfrm>
            <a:off x="459146" y="2039923"/>
            <a:ext cx="3716769" cy="1049235"/>
          </a:xfrm>
        </p:spPr>
        <p:txBody>
          <a:bodyPr/>
          <a:lstStyle/>
          <a:p>
            <a:r>
              <a:rPr lang="en-IN" dirty="0">
                <a:highlight>
                  <a:srgbClr val="FF0000"/>
                </a:highlight>
                <a:latin typeface="Arial Black" panose="020B0A04020102020204" pitchFamily="34" charset="0"/>
              </a:rPr>
              <a:t>Microbiology</a:t>
            </a:r>
          </a:p>
        </p:txBody>
      </p:sp>
      <p:sp>
        <p:nvSpPr>
          <p:cNvPr id="3" name="Content Placeholder 2">
            <a:extLst>
              <a:ext uri="{FF2B5EF4-FFF2-40B4-BE49-F238E27FC236}">
                <a16:creationId xmlns:a16="http://schemas.microsoft.com/office/drawing/2014/main" id="{6EE2686E-BB20-4033-859A-87651627E143}"/>
              </a:ext>
            </a:extLst>
          </p:cNvPr>
          <p:cNvSpPr>
            <a:spLocks noGrp="1"/>
          </p:cNvSpPr>
          <p:nvPr>
            <p:ph idx="1"/>
          </p:nvPr>
        </p:nvSpPr>
        <p:spPr>
          <a:xfrm>
            <a:off x="97316" y="3089158"/>
            <a:ext cx="9603275" cy="3450613"/>
          </a:xfrm>
        </p:spPr>
        <p:txBody>
          <a:bodyPr>
            <a:normAutofit/>
          </a:bodyPr>
          <a:lstStyle/>
          <a:p>
            <a:r>
              <a:rPr lang="en-IN" dirty="0"/>
              <a:t>Study of microorganism and their relation with plants, </a:t>
            </a:r>
            <a:r>
              <a:rPr lang="en-IN" dirty="0" err="1"/>
              <a:t>enviornments</a:t>
            </a:r>
            <a:r>
              <a:rPr lang="en-IN" dirty="0"/>
              <a:t> and Animals (humans).</a:t>
            </a:r>
          </a:p>
          <a:p>
            <a:r>
              <a:rPr lang="en-IN" dirty="0"/>
              <a:t>It deals with complexity of cultivating microorganism to also prevent the contamination by sterilization process </a:t>
            </a:r>
          </a:p>
          <a:p>
            <a:r>
              <a:rPr lang="en-IN" dirty="0"/>
              <a:t>Microbiology deals with study of microorganisms and biotechnology deals with the techniques of producing and introducing the microorganism, genes technology for human and plants uses.</a:t>
            </a:r>
          </a:p>
          <a:p>
            <a:r>
              <a:rPr lang="en-IN" dirty="0"/>
              <a:t>Hence we can say that it modifies the biological functions of organism by adding genes from another organisms. </a:t>
            </a:r>
          </a:p>
          <a:p>
            <a:endParaRPr lang="en-IN" dirty="0"/>
          </a:p>
        </p:txBody>
      </p:sp>
      <p:pic>
        <p:nvPicPr>
          <p:cNvPr id="5" name="Picture 4">
            <a:extLst>
              <a:ext uri="{FF2B5EF4-FFF2-40B4-BE49-F238E27FC236}">
                <a16:creationId xmlns:a16="http://schemas.microsoft.com/office/drawing/2014/main" id="{B03201E3-9E7B-4793-9B25-FB9E1065320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557469" y="2973788"/>
            <a:ext cx="2912372" cy="2928465"/>
          </a:xfrm>
          <a:prstGeom prst="rect">
            <a:avLst/>
          </a:prstGeom>
        </p:spPr>
      </p:pic>
    </p:spTree>
    <p:extLst>
      <p:ext uri="{BB962C8B-B14F-4D97-AF65-F5344CB8AC3E}">
        <p14:creationId xmlns:p14="http://schemas.microsoft.com/office/powerpoint/2010/main" val="15677182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4A5F6E-05C7-44BD-AED9-0A4F4DE3B0CF}"/>
              </a:ext>
            </a:extLst>
          </p:cNvPr>
          <p:cNvSpPr>
            <a:spLocks noGrp="1"/>
          </p:cNvSpPr>
          <p:nvPr>
            <p:ph type="title"/>
          </p:nvPr>
        </p:nvSpPr>
        <p:spPr>
          <a:xfrm>
            <a:off x="591047" y="1092937"/>
            <a:ext cx="8761413" cy="706964"/>
          </a:xfrm>
        </p:spPr>
        <p:txBody>
          <a:bodyPr/>
          <a:lstStyle/>
          <a:p>
            <a:r>
              <a:rPr lang="en-IN" dirty="0"/>
              <a:t>STERILIZATION</a:t>
            </a:r>
          </a:p>
        </p:txBody>
      </p:sp>
      <p:sp>
        <p:nvSpPr>
          <p:cNvPr id="3" name="Content Placeholder 2">
            <a:extLst>
              <a:ext uri="{FF2B5EF4-FFF2-40B4-BE49-F238E27FC236}">
                <a16:creationId xmlns:a16="http://schemas.microsoft.com/office/drawing/2014/main" id="{979CAE4E-464C-4538-995A-3F086CC9543E}"/>
              </a:ext>
            </a:extLst>
          </p:cNvPr>
          <p:cNvSpPr>
            <a:spLocks noGrp="1"/>
          </p:cNvSpPr>
          <p:nvPr>
            <p:ph idx="1"/>
          </p:nvPr>
        </p:nvSpPr>
        <p:spPr>
          <a:xfrm>
            <a:off x="526801" y="2587597"/>
            <a:ext cx="8825659" cy="3416300"/>
          </a:xfrm>
        </p:spPr>
        <p:txBody>
          <a:bodyPr>
            <a:normAutofit/>
          </a:bodyPr>
          <a:lstStyle/>
          <a:p>
            <a:r>
              <a:rPr lang="en-IN" dirty="0">
                <a:latin typeface="Times New Roman" panose="02020603050405020304" pitchFamily="18" charset="0"/>
                <a:cs typeface="Times New Roman" panose="02020603050405020304" pitchFamily="18" charset="0"/>
              </a:rPr>
              <a:t>All the apparatus and growth mediums used to cultivate the organisms should be free from any forms of life. This is achieved by sterilization process which either kill the organisms or stops the cycle of growth .</a:t>
            </a:r>
          </a:p>
          <a:p>
            <a:r>
              <a:rPr lang="en-IN" dirty="0">
                <a:latin typeface="Times New Roman" panose="02020603050405020304" pitchFamily="18" charset="0"/>
                <a:cs typeface="Times New Roman" panose="02020603050405020304" pitchFamily="18" charset="0"/>
              </a:rPr>
              <a:t>Two types of Sterilization process : 1.Physical method 2.Chemical method.</a:t>
            </a:r>
          </a:p>
          <a:p>
            <a:pPr marL="0" indent="0">
              <a:buNone/>
            </a:pPr>
            <a:r>
              <a:rPr lang="en-IN" dirty="0">
                <a:latin typeface="Times New Roman" panose="02020603050405020304" pitchFamily="18" charset="0"/>
                <a:cs typeface="Times New Roman" panose="02020603050405020304" pitchFamily="18" charset="0"/>
              </a:rPr>
              <a:t>      1. Dry heat</a:t>
            </a:r>
          </a:p>
          <a:p>
            <a:pPr marL="0" indent="0">
              <a:buNone/>
            </a:pPr>
            <a:r>
              <a:rPr lang="en-IN" dirty="0">
                <a:latin typeface="Times New Roman" panose="02020603050405020304" pitchFamily="18" charset="0"/>
                <a:cs typeface="Times New Roman" panose="02020603050405020304" pitchFamily="18" charset="0"/>
              </a:rPr>
              <a:t>       2. Incineration</a:t>
            </a:r>
          </a:p>
          <a:p>
            <a:pPr marL="0" indent="0">
              <a:buNone/>
            </a:pPr>
            <a:r>
              <a:rPr lang="en-IN" dirty="0">
                <a:latin typeface="Times New Roman" panose="02020603050405020304" pitchFamily="18" charset="0"/>
                <a:cs typeface="Times New Roman" panose="02020603050405020304" pitchFamily="18" charset="0"/>
              </a:rPr>
              <a:t>       3. Moist heat </a:t>
            </a:r>
          </a:p>
          <a:p>
            <a:pPr marL="0" indent="0">
              <a:buNone/>
            </a:pPr>
            <a:r>
              <a:rPr lang="en-IN" dirty="0">
                <a:latin typeface="Times New Roman" panose="02020603050405020304" pitchFamily="18" charset="0"/>
                <a:cs typeface="Times New Roman" panose="02020603050405020304" pitchFamily="18" charset="0"/>
              </a:rPr>
              <a:t>       4. Ozone </a:t>
            </a:r>
          </a:p>
          <a:p>
            <a:pPr marL="0" indent="0">
              <a:buNone/>
            </a:pPr>
            <a:r>
              <a:rPr lang="en-IN" dirty="0">
                <a:latin typeface="Times New Roman" panose="02020603050405020304" pitchFamily="18" charset="0"/>
                <a:cs typeface="Times New Roman" panose="02020603050405020304" pitchFamily="18" charset="0"/>
              </a:rPr>
              <a:t>       5. </a:t>
            </a:r>
            <a:r>
              <a:rPr lang="en-IN" dirty="0" err="1">
                <a:latin typeface="Times New Roman" panose="02020603050405020304" pitchFamily="18" charset="0"/>
                <a:cs typeface="Times New Roman" panose="02020603050405020304" pitchFamily="18" charset="0"/>
              </a:rPr>
              <a:t>Filteration</a:t>
            </a:r>
            <a:endParaRPr lang="en-IN"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6745392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7CCB9-5911-4B59-91F0-8B4DB80488C7}"/>
              </a:ext>
            </a:extLst>
          </p:cNvPr>
          <p:cNvSpPr>
            <a:spLocks noGrp="1"/>
          </p:cNvSpPr>
          <p:nvPr>
            <p:ph type="title"/>
          </p:nvPr>
        </p:nvSpPr>
        <p:spPr/>
        <p:txBody>
          <a:bodyPr/>
          <a:lstStyle/>
          <a:p>
            <a:r>
              <a:rPr lang="en-IN" dirty="0"/>
              <a:t>HOT AIR OVEN</a:t>
            </a:r>
          </a:p>
        </p:txBody>
      </p:sp>
      <p:sp>
        <p:nvSpPr>
          <p:cNvPr id="3" name="Content Placeholder 2">
            <a:extLst>
              <a:ext uri="{FF2B5EF4-FFF2-40B4-BE49-F238E27FC236}">
                <a16:creationId xmlns:a16="http://schemas.microsoft.com/office/drawing/2014/main" id="{E09D14D6-CB90-4DA3-B87E-60F91D7FDDE9}"/>
              </a:ext>
            </a:extLst>
          </p:cNvPr>
          <p:cNvSpPr>
            <a:spLocks noGrp="1"/>
          </p:cNvSpPr>
          <p:nvPr>
            <p:ph idx="1"/>
          </p:nvPr>
        </p:nvSpPr>
        <p:spPr>
          <a:xfrm>
            <a:off x="5353021" y="2579556"/>
            <a:ext cx="6498319" cy="3416300"/>
          </a:xfrm>
        </p:spPr>
        <p:txBody>
          <a:bodyPr>
            <a:normAutofit/>
          </a:bodyPr>
          <a:lstStyle/>
          <a:p>
            <a:r>
              <a:rPr lang="en-IN" dirty="0">
                <a:latin typeface="Times New Roman" panose="02020603050405020304" pitchFamily="18" charset="0"/>
                <a:cs typeface="Times New Roman" panose="02020603050405020304" pitchFamily="18" charset="0"/>
              </a:rPr>
              <a:t>Hot air oven is an equipment used for sterilization of glassware, metal devices, oil containing material, powder and other articles which cannot be sterilized by autoclaving etc.</a:t>
            </a:r>
          </a:p>
          <a:p>
            <a:r>
              <a:rPr lang="en-IN" dirty="0">
                <a:latin typeface="Times New Roman" panose="02020603050405020304" pitchFamily="18" charset="0"/>
                <a:cs typeface="Times New Roman" panose="02020603050405020304" pitchFamily="18" charset="0"/>
              </a:rPr>
              <a:t>Principle : Dry heat is used for sterilization process. The heat precipitate the protein of microorganisms and hence it kills them.</a:t>
            </a:r>
          </a:p>
          <a:p>
            <a:r>
              <a:rPr lang="en-IN" dirty="0">
                <a:latin typeface="Times New Roman" panose="02020603050405020304" pitchFamily="18" charset="0"/>
                <a:cs typeface="Times New Roman" panose="02020603050405020304" pitchFamily="18" charset="0"/>
              </a:rPr>
              <a:t>Heat gets uniformly distributed in surface then in centre .</a:t>
            </a:r>
          </a:p>
          <a:p>
            <a:pPr marL="0" indent="0">
              <a:buNone/>
            </a:pPr>
            <a:endParaRPr lang="en-IN" dirty="0"/>
          </a:p>
        </p:txBody>
      </p:sp>
      <p:pic>
        <p:nvPicPr>
          <p:cNvPr id="5" name="Picture 4">
            <a:extLst>
              <a:ext uri="{FF2B5EF4-FFF2-40B4-BE49-F238E27FC236}">
                <a16:creationId xmlns:a16="http://schemas.microsoft.com/office/drawing/2014/main" id="{72F07E12-52EA-4705-B622-6E983A226D7E}"/>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0" y="2277496"/>
            <a:ext cx="4913906" cy="4410634"/>
          </a:xfrm>
          <a:prstGeom prst="rect">
            <a:avLst/>
          </a:prstGeom>
        </p:spPr>
      </p:pic>
      <p:sp>
        <p:nvSpPr>
          <p:cNvPr id="6" name="TextBox 5">
            <a:extLst>
              <a:ext uri="{FF2B5EF4-FFF2-40B4-BE49-F238E27FC236}">
                <a16:creationId xmlns:a16="http://schemas.microsoft.com/office/drawing/2014/main" id="{A490BFB0-DFD8-41C4-8823-F831199A3D9D}"/>
              </a:ext>
            </a:extLst>
          </p:cNvPr>
          <p:cNvSpPr txBox="1"/>
          <p:nvPr/>
        </p:nvSpPr>
        <p:spPr>
          <a:xfrm>
            <a:off x="0" y="6858000"/>
            <a:ext cx="6433322" cy="230832"/>
          </a:xfrm>
          <a:prstGeom prst="rect">
            <a:avLst/>
          </a:prstGeom>
          <a:noFill/>
        </p:spPr>
        <p:txBody>
          <a:bodyPr wrap="square" rtlCol="0">
            <a:spAutoFit/>
          </a:bodyPr>
          <a:lstStyle/>
          <a:p>
            <a:r>
              <a:rPr lang="en-IN" sz="900">
                <a:hlinkClick r:id="rId3" tooltip="https://commons.wikimedia.org/wiki/File:Hot_air_oven_.jpg"/>
              </a:rPr>
              <a:t>This Photo</a:t>
            </a:r>
            <a:r>
              <a:rPr lang="en-IN" sz="900"/>
              <a:t> by Unknown Author is licensed under </a:t>
            </a:r>
            <a:r>
              <a:rPr lang="en-IN" sz="900">
                <a:hlinkClick r:id="rId4" tooltip="https://creativecommons.org/licenses/by-sa/3.0/"/>
              </a:rPr>
              <a:t>CC BY-SA</a:t>
            </a:r>
            <a:endParaRPr lang="en-IN" sz="900"/>
          </a:p>
        </p:txBody>
      </p:sp>
    </p:spTree>
    <p:extLst>
      <p:ext uri="{BB962C8B-B14F-4D97-AF65-F5344CB8AC3E}">
        <p14:creationId xmlns:p14="http://schemas.microsoft.com/office/powerpoint/2010/main" val="1804885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B61C5-CAA3-48DF-B1A8-EE3311119AEB}"/>
              </a:ext>
            </a:extLst>
          </p:cNvPr>
          <p:cNvSpPr>
            <a:spLocks noGrp="1"/>
          </p:cNvSpPr>
          <p:nvPr>
            <p:ph type="title"/>
          </p:nvPr>
        </p:nvSpPr>
        <p:spPr/>
        <p:txBody>
          <a:bodyPr/>
          <a:lstStyle/>
          <a:p>
            <a:r>
              <a:rPr lang="en-IN" dirty="0"/>
              <a:t>Laminar Air Flow</a:t>
            </a:r>
          </a:p>
        </p:txBody>
      </p:sp>
      <p:sp>
        <p:nvSpPr>
          <p:cNvPr id="3" name="Content Placeholder 2">
            <a:extLst>
              <a:ext uri="{FF2B5EF4-FFF2-40B4-BE49-F238E27FC236}">
                <a16:creationId xmlns:a16="http://schemas.microsoft.com/office/drawing/2014/main" id="{82DC3CA1-FFC6-4ACA-A0B7-5053E3CEE104}"/>
              </a:ext>
            </a:extLst>
          </p:cNvPr>
          <p:cNvSpPr>
            <a:spLocks noGrp="1"/>
          </p:cNvSpPr>
          <p:nvPr>
            <p:ph idx="1"/>
          </p:nvPr>
        </p:nvSpPr>
        <p:spPr>
          <a:xfrm>
            <a:off x="328018" y="2611451"/>
            <a:ext cx="4434813" cy="3416300"/>
          </a:xfrm>
        </p:spPr>
        <p:txBody>
          <a:bodyPr>
            <a:normAutofit lnSpcReduction="10000"/>
          </a:bodyPr>
          <a:lstStyle/>
          <a:p>
            <a:pPr algn="just"/>
            <a:r>
              <a:rPr lang="en-IN" dirty="0">
                <a:latin typeface="Times New Roman" panose="02020603050405020304" pitchFamily="18" charset="0"/>
                <a:cs typeface="Times New Roman" panose="02020603050405020304" pitchFamily="18" charset="0"/>
              </a:rPr>
              <a:t>A Laminar flow cabinet is an enclosed workstation that is used to create a contamination free work environment through filters (HEPA) to capture all the particles entering the cabinet.</a:t>
            </a:r>
          </a:p>
          <a:p>
            <a:pPr algn="just"/>
            <a:r>
              <a:rPr lang="en-IN" dirty="0">
                <a:latin typeface="Times New Roman" panose="02020603050405020304" pitchFamily="18" charset="0"/>
                <a:cs typeface="Times New Roman" panose="02020603050405020304" pitchFamily="18" charset="0"/>
              </a:rPr>
              <a:t>The principle of laminar flow cabinet is based on the laminar flow of air through the cabinet </a:t>
            </a:r>
          </a:p>
          <a:p>
            <a:pPr algn="just"/>
            <a:r>
              <a:rPr lang="en-IN" dirty="0">
                <a:latin typeface="Times New Roman" panose="02020603050405020304" pitchFamily="18" charset="0"/>
                <a:cs typeface="Times New Roman" panose="02020603050405020304" pitchFamily="18" charset="0"/>
              </a:rPr>
              <a:t>The device works by the use of inwards flow of air through one or more HEPA filters to create a particulate-free environment. </a:t>
            </a:r>
          </a:p>
          <a:p>
            <a:endParaRPr lang="en-IN" dirty="0"/>
          </a:p>
        </p:txBody>
      </p:sp>
      <p:pic>
        <p:nvPicPr>
          <p:cNvPr id="5" name="Picture 4">
            <a:extLst>
              <a:ext uri="{FF2B5EF4-FFF2-40B4-BE49-F238E27FC236}">
                <a16:creationId xmlns:a16="http://schemas.microsoft.com/office/drawing/2014/main" id="{006CD522-11F0-4791-954B-04B42F6782C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4940659" y="3175285"/>
            <a:ext cx="3333750" cy="2709047"/>
          </a:xfrm>
          <a:prstGeom prst="rect">
            <a:avLst/>
          </a:prstGeom>
        </p:spPr>
      </p:pic>
      <p:pic>
        <p:nvPicPr>
          <p:cNvPr id="8" name="Picture 7">
            <a:extLst>
              <a:ext uri="{FF2B5EF4-FFF2-40B4-BE49-F238E27FC236}">
                <a16:creationId xmlns:a16="http://schemas.microsoft.com/office/drawing/2014/main" id="{095521DF-1517-4A40-BFE3-5D262F430E54}"/>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8452237" y="2046392"/>
            <a:ext cx="3959749" cy="4440803"/>
          </a:xfrm>
          <a:prstGeom prst="rect">
            <a:avLst/>
          </a:prstGeom>
        </p:spPr>
      </p:pic>
      <p:sp>
        <p:nvSpPr>
          <p:cNvPr id="9" name="TextBox 8">
            <a:extLst>
              <a:ext uri="{FF2B5EF4-FFF2-40B4-BE49-F238E27FC236}">
                <a16:creationId xmlns:a16="http://schemas.microsoft.com/office/drawing/2014/main" id="{EF542585-3C1D-4969-80AC-10E5A65E69A0}"/>
              </a:ext>
            </a:extLst>
          </p:cNvPr>
          <p:cNvSpPr txBox="1"/>
          <p:nvPr/>
        </p:nvSpPr>
        <p:spPr>
          <a:xfrm>
            <a:off x="8452237" y="6487196"/>
            <a:ext cx="3959749" cy="230832"/>
          </a:xfrm>
          <a:prstGeom prst="rect">
            <a:avLst/>
          </a:prstGeom>
          <a:noFill/>
        </p:spPr>
        <p:txBody>
          <a:bodyPr wrap="square" rtlCol="0">
            <a:spAutoFit/>
          </a:bodyPr>
          <a:lstStyle/>
          <a:p>
            <a:r>
              <a:rPr lang="en-IN" sz="900" dirty="0">
                <a:hlinkClick r:id="rId6" tooltip="https://creativecommons.org/licenses/by/3.0/"/>
              </a:rPr>
              <a:t>Y</a:t>
            </a:r>
            <a:endParaRPr lang="en-IN" sz="900" dirty="0"/>
          </a:p>
        </p:txBody>
      </p:sp>
    </p:spTree>
    <p:extLst>
      <p:ext uri="{BB962C8B-B14F-4D97-AF65-F5344CB8AC3E}">
        <p14:creationId xmlns:p14="http://schemas.microsoft.com/office/powerpoint/2010/main" val="2393358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76495-ADAE-4629-AF48-50C0BD34F515}"/>
              </a:ext>
            </a:extLst>
          </p:cNvPr>
          <p:cNvSpPr>
            <a:spLocks noGrp="1"/>
          </p:cNvSpPr>
          <p:nvPr>
            <p:ph type="title"/>
          </p:nvPr>
        </p:nvSpPr>
        <p:spPr/>
        <p:txBody>
          <a:bodyPr/>
          <a:lstStyle/>
          <a:p>
            <a:r>
              <a:rPr lang="en-IN" dirty="0"/>
              <a:t>Centrifugation </a:t>
            </a:r>
          </a:p>
        </p:txBody>
      </p:sp>
      <p:sp>
        <p:nvSpPr>
          <p:cNvPr id="3" name="Content Placeholder 2">
            <a:extLst>
              <a:ext uri="{FF2B5EF4-FFF2-40B4-BE49-F238E27FC236}">
                <a16:creationId xmlns:a16="http://schemas.microsoft.com/office/drawing/2014/main" id="{13B98310-5EEF-440C-A5E1-7EA05C0C1FE0}"/>
              </a:ext>
            </a:extLst>
          </p:cNvPr>
          <p:cNvSpPr>
            <a:spLocks noGrp="1"/>
          </p:cNvSpPr>
          <p:nvPr>
            <p:ph idx="1"/>
          </p:nvPr>
        </p:nvSpPr>
        <p:spPr>
          <a:xfrm>
            <a:off x="121285" y="2190032"/>
            <a:ext cx="5783884" cy="4139049"/>
          </a:xfrm>
        </p:spPr>
        <p:txBody>
          <a:bodyPr>
            <a:normAutofit lnSpcReduction="10000"/>
          </a:bodyPr>
          <a:lstStyle/>
          <a:p>
            <a:r>
              <a:rPr lang="en-IN" dirty="0">
                <a:latin typeface="Times New Roman" panose="02020603050405020304" pitchFamily="18" charset="0"/>
                <a:cs typeface="Times New Roman" panose="02020603050405020304" pitchFamily="18" charset="0"/>
              </a:rPr>
              <a:t>Centrifugation is the process that separate or concentrate materials suspended in a liquid medium. It involves the use of centrifugal force.</a:t>
            </a:r>
          </a:p>
          <a:p>
            <a:r>
              <a:rPr lang="en-IN" dirty="0">
                <a:latin typeface="Times New Roman" panose="02020603050405020304" pitchFamily="18" charset="0"/>
                <a:cs typeface="Times New Roman" panose="02020603050405020304" pitchFamily="18" charset="0"/>
              </a:rPr>
              <a:t>Principle :   </a:t>
            </a:r>
            <a:r>
              <a:rPr lang="en-IN" dirty="0" err="1">
                <a:latin typeface="Times New Roman" panose="02020603050405020304" pitchFamily="18" charset="0"/>
                <a:cs typeface="Times New Roman" panose="02020603050405020304" pitchFamily="18" charset="0"/>
              </a:rPr>
              <a:t>suspeneded</a:t>
            </a:r>
            <a:r>
              <a:rPr lang="en-IN" dirty="0">
                <a:latin typeface="Times New Roman" panose="02020603050405020304" pitchFamily="18" charset="0"/>
                <a:cs typeface="Times New Roman" panose="02020603050405020304" pitchFamily="18" charset="0"/>
              </a:rPr>
              <a:t> in solution are pulled </a:t>
            </a:r>
            <a:r>
              <a:rPr lang="en-IN" dirty="0" err="1">
                <a:latin typeface="Times New Roman" panose="02020603050405020304" pitchFamily="18" charset="0"/>
                <a:cs typeface="Times New Roman" panose="02020603050405020304" pitchFamily="18" charset="0"/>
              </a:rPr>
              <a:t>downwords</a:t>
            </a:r>
            <a:r>
              <a:rPr lang="en-IN" dirty="0">
                <a:latin typeface="Times New Roman" panose="02020603050405020304" pitchFamily="18" charset="0"/>
                <a:cs typeface="Times New Roman" panose="02020603050405020304" pitchFamily="18" charset="0"/>
              </a:rPr>
              <a:t> by earth’s gravitational force. In a solution, particles whose mass or density is higher than that of the solvent sink or sediments, and lighter particles float on the top.</a:t>
            </a:r>
          </a:p>
          <a:p>
            <a:r>
              <a:rPr lang="en-IN" dirty="0">
                <a:latin typeface="Times New Roman" panose="02020603050405020304" pitchFamily="18" charset="0"/>
                <a:cs typeface="Times New Roman" panose="02020603050405020304" pitchFamily="18" charset="0"/>
              </a:rPr>
              <a:t>The greater the difference in mass or density, the faster they sink.</a:t>
            </a:r>
          </a:p>
          <a:p>
            <a:r>
              <a:rPr lang="en-IN" dirty="0">
                <a:latin typeface="Times New Roman" panose="02020603050405020304" pitchFamily="18" charset="0"/>
                <a:cs typeface="Times New Roman" panose="02020603050405020304" pitchFamily="18" charset="0"/>
              </a:rPr>
              <a:t> Application : separating plasma from blood and also useful in extraction of fats from milk </a:t>
            </a:r>
          </a:p>
          <a:p>
            <a:r>
              <a:rPr lang="en-IN" dirty="0">
                <a:latin typeface="Times New Roman" panose="02020603050405020304" pitchFamily="18" charset="0"/>
                <a:cs typeface="Times New Roman" panose="02020603050405020304" pitchFamily="18" charset="0"/>
              </a:rPr>
              <a:t>Basically miscible liquids can be separated by this techniques</a:t>
            </a:r>
          </a:p>
        </p:txBody>
      </p:sp>
      <p:pic>
        <p:nvPicPr>
          <p:cNvPr id="5" name="Picture 4">
            <a:extLst>
              <a:ext uri="{FF2B5EF4-FFF2-40B4-BE49-F238E27FC236}">
                <a16:creationId xmlns:a16="http://schemas.microsoft.com/office/drawing/2014/main" id="{E1E5593D-9824-4F4C-8A1C-501CBEB86342}"/>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6286834" y="2438400"/>
            <a:ext cx="5690014" cy="3729318"/>
          </a:xfrm>
          <a:prstGeom prst="rect">
            <a:avLst/>
          </a:prstGeom>
        </p:spPr>
      </p:pic>
    </p:spTree>
    <p:extLst>
      <p:ext uri="{BB962C8B-B14F-4D97-AF65-F5344CB8AC3E}">
        <p14:creationId xmlns:p14="http://schemas.microsoft.com/office/powerpoint/2010/main" val="374834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9C8E0-03C8-47E2-AA83-A8BCED3C1B90}"/>
              </a:ext>
            </a:extLst>
          </p:cNvPr>
          <p:cNvSpPr>
            <a:spLocks noGrp="1"/>
          </p:cNvSpPr>
          <p:nvPr>
            <p:ph type="title"/>
          </p:nvPr>
        </p:nvSpPr>
        <p:spPr/>
        <p:txBody>
          <a:bodyPr/>
          <a:lstStyle/>
          <a:p>
            <a:r>
              <a:rPr lang="en-IN" dirty="0"/>
              <a:t>Electrophoresis</a:t>
            </a:r>
          </a:p>
        </p:txBody>
      </p:sp>
      <p:sp>
        <p:nvSpPr>
          <p:cNvPr id="3" name="Content Placeholder 2">
            <a:extLst>
              <a:ext uri="{FF2B5EF4-FFF2-40B4-BE49-F238E27FC236}">
                <a16:creationId xmlns:a16="http://schemas.microsoft.com/office/drawing/2014/main" id="{650C840B-D774-4BB0-B135-E38EF2CEB88E}"/>
              </a:ext>
            </a:extLst>
          </p:cNvPr>
          <p:cNvSpPr>
            <a:spLocks noGrp="1"/>
          </p:cNvSpPr>
          <p:nvPr>
            <p:ph idx="1"/>
          </p:nvPr>
        </p:nvSpPr>
        <p:spPr>
          <a:xfrm>
            <a:off x="145139" y="2468032"/>
            <a:ext cx="5452580" cy="3416300"/>
          </a:xfrm>
        </p:spPr>
        <p:txBody>
          <a:bodyPr/>
          <a:lstStyle/>
          <a:p>
            <a:pPr algn="just"/>
            <a:r>
              <a:rPr lang="en-US" b="0" i="0" dirty="0">
                <a:solidFill>
                  <a:srgbClr val="202124"/>
                </a:solidFill>
                <a:effectLst/>
                <a:latin typeface="Times New Roman" panose="02020603050405020304" pitchFamily="18" charset="0"/>
                <a:cs typeface="Times New Roman" panose="02020603050405020304" pitchFamily="18" charset="0"/>
              </a:rPr>
              <a:t>Electrophoresis is </a:t>
            </a:r>
            <a:r>
              <a:rPr lang="en-US" b="1" i="0" dirty="0">
                <a:solidFill>
                  <a:srgbClr val="202124"/>
                </a:solidFill>
                <a:effectLst/>
                <a:latin typeface="Times New Roman" panose="02020603050405020304" pitchFamily="18" charset="0"/>
                <a:cs typeface="Times New Roman" panose="02020603050405020304" pitchFamily="18" charset="0"/>
              </a:rPr>
              <a:t>a laboratory technique used to separate DNA, RNA, or protein molecules based on their size and electrical charge</a:t>
            </a:r>
            <a:r>
              <a:rPr lang="en-US" b="0" i="0" dirty="0">
                <a:solidFill>
                  <a:srgbClr val="202124"/>
                </a:solidFill>
                <a:effectLst/>
                <a:latin typeface="Times New Roman" panose="02020603050405020304" pitchFamily="18" charset="0"/>
                <a:cs typeface="Times New Roman" panose="02020603050405020304" pitchFamily="18" charset="0"/>
              </a:rPr>
              <a:t>. An electric current is used to move molecules to be separated through a gel. </a:t>
            </a:r>
            <a:r>
              <a:rPr lang="en-US" dirty="0">
                <a:solidFill>
                  <a:srgbClr val="202124"/>
                </a:solidFill>
                <a:latin typeface="Times New Roman" panose="02020603050405020304" pitchFamily="18" charset="0"/>
                <a:cs typeface="Times New Roman" panose="02020603050405020304" pitchFamily="18" charset="0"/>
              </a:rPr>
              <a:t> </a:t>
            </a:r>
          </a:p>
          <a:p>
            <a:pPr algn="just"/>
            <a:r>
              <a:rPr lang="en-US" dirty="0">
                <a:solidFill>
                  <a:srgbClr val="202124"/>
                </a:solidFill>
                <a:latin typeface="Times New Roman" panose="02020603050405020304" pitchFamily="18" charset="0"/>
                <a:cs typeface="Times New Roman" panose="02020603050405020304" pitchFamily="18" charset="0"/>
              </a:rPr>
              <a:t>Techniques is based on the mobility of ions in an electric field .ions have different migration rates depends on their size, change and shape and can therefore separated </a:t>
            </a: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2E04C4B5-19CE-45DB-8F8B-615CC05BA7CC}"/>
              </a:ext>
            </a:extLst>
          </p:cNvPr>
          <p:cNvPicPr>
            <a:picLocks noChangeAspect="1"/>
          </p:cNvPicPr>
          <p:nvPr/>
        </p:nvPicPr>
        <p:blipFill>
          <a:blip r:embed="rId2"/>
          <a:stretch>
            <a:fillRect/>
          </a:stretch>
        </p:blipFill>
        <p:spPr>
          <a:xfrm>
            <a:off x="5808677" y="2107634"/>
            <a:ext cx="6076950" cy="4137095"/>
          </a:xfrm>
          <a:prstGeom prst="rect">
            <a:avLst/>
          </a:prstGeom>
        </p:spPr>
      </p:pic>
    </p:spTree>
    <p:extLst>
      <p:ext uri="{BB962C8B-B14F-4D97-AF65-F5344CB8AC3E}">
        <p14:creationId xmlns:p14="http://schemas.microsoft.com/office/powerpoint/2010/main" val="3166622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Gel electrophoresis: Types, introduction and their applications">
            <a:extLst>
              <a:ext uri="{FF2B5EF4-FFF2-40B4-BE49-F238E27FC236}">
                <a16:creationId xmlns:a16="http://schemas.microsoft.com/office/drawing/2014/main" id="{AA44BF72-3101-4A6B-9AE3-FAAE19D46F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176" y="534063"/>
            <a:ext cx="11346511" cy="655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58278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C294C-06E4-4B57-B0EF-27CF99393148}"/>
              </a:ext>
            </a:extLst>
          </p:cNvPr>
          <p:cNvSpPr>
            <a:spLocks noGrp="1"/>
          </p:cNvSpPr>
          <p:nvPr>
            <p:ph type="title"/>
          </p:nvPr>
        </p:nvSpPr>
        <p:spPr/>
        <p:txBody>
          <a:bodyPr/>
          <a:lstStyle/>
          <a:p>
            <a:r>
              <a:rPr lang="en-IN" dirty="0"/>
              <a:t>Polymerase chain reactions</a:t>
            </a:r>
          </a:p>
        </p:txBody>
      </p:sp>
      <p:sp>
        <p:nvSpPr>
          <p:cNvPr id="3" name="Content Placeholder 2">
            <a:extLst>
              <a:ext uri="{FF2B5EF4-FFF2-40B4-BE49-F238E27FC236}">
                <a16:creationId xmlns:a16="http://schemas.microsoft.com/office/drawing/2014/main" id="{1745A1B4-DFCB-471C-AAE5-1BBD60BCDF19}"/>
              </a:ext>
            </a:extLst>
          </p:cNvPr>
          <p:cNvSpPr>
            <a:spLocks noGrp="1"/>
          </p:cNvSpPr>
          <p:nvPr>
            <p:ph idx="1"/>
          </p:nvPr>
        </p:nvSpPr>
        <p:spPr>
          <a:xfrm>
            <a:off x="304165" y="2396767"/>
            <a:ext cx="5150430" cy="1268785"/>
          </a:xfrm>
        </p:spPr>
        <p:txBody>
          <a:bodyPr/>
          <a:lstStyle/>
          <a:p>
            <a:r>
              <a:rPr lang="en-IN" dirty="0"/>
              <a:t>PCR is a laboratory techniques for generating large quantity of a specified DNA  for synthesizing multiple </a:t>
            </a:r>
            <a:r>
              <a:rPr lang="en-IN" dirty="0" err="1"/>
              <a:t>identucles</a:t>
            </a:r>
            <a:r>
              <a:rPr lang="en-IN" dirty="0"/>
              <a:t> copy of DNA.</a:t>
            </a:r>
          </a:p>
        </p:txBody>
      </p:sp>
      <p:pic>
        <p:nvPicPr>
          <p:cNvPr id="3074" name="Picture 2" descr="What is PCR (polymerase chain reaction)? | Facts | yourgenome.org">
            <a:extLst>
              <a:ext uri="{FF2B5EF4-FFF2-40B4-BE49-F238E27FC236}">
                <a16:creationId xmlns:a16="http://schemas.microsoft.com/office/drawing/2014/main" id="{FD059295-78B0-4A20-B5A5-FD3E5F248D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51227" y="2326454"/>
            <a:ext cx="6427967" cy="356400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PCR - Polymerase Chain Reaction (IQOG-CSIC) - YouTube">
            <a:extLst>
              <a:ext uri="{FF2B5EF4-FFF2-40B4-BE49-F238E27FC236}">
                <a16:creationId xmlns:a16="http://schemas.microsoft.com/office/drawing/2014/main" id="{358D06C2-9546-40E5-87CD-265808A29B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9026" y="4734249"/>
            <a:ext cx="5868063" cy="19440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5609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89E05E4-2138-41C6-9E6C-C4A52C517A6A}"/>
              </a:ext>
            </a:extLst>
          </p:cNvPr>
          <p:cNvSpPr>
            <a:spLocks noGrp="1"/>
          </p:cNvSpPr>
          <p:nvPr>
            <p:ph idx="1"/>
          </p:nvPr>
        </p:nvSpPr>
        <p:spPr>
          <a:xfrm>
            <a:off x="320068" y="2452425"/>
            <a:ext cx="11307156" cy="3416300"/>
          </a:xfrm>
        </p:spPr>
        <p:txBody>
          <a:bodyPr>
            <a:noAutofit/>
          </a:bodyPr>
          <a:lstStyle/>
          <a:p>
            <a:pPr algn="l">
              <a:buFont typeface="Arial" panose="020B0604020202020204" pitchFamily="34" charset="0"/>
              <a:buChar char="•"/>
            </a:pPr>
            <a:r>
              <a:rPr lang="en-US" sz="1600" b="0" i="0" dirty="0">
                <a:solidFill>
                  <a:srgbClr val="555555"/>
                </a:solidFill>
                <a:effectLst/>
                <a:latin typeface="Times New Roman" panose="02020603050405020304" pitchFamily="18" charset="0"/>
                <a:cs typeface="Times New Roman" panose="02020603050405020304" pitchFamily="18" charset="0"/>
              </a:rPr>
              <a:t>PCR involves a process of heating and cooling called thermal cycling which is carried out by machine.</a:t>
            </a:r>
          </a:p>
          <a:p>
            <a:pPr algn="l">
              <a:buFont typeface="Arial" panose="020B0604020202020204" pitchFamily="34" charset="0"/>
              <a:buChar char="•"/>
            </a:pPr>
            <a:r>
              <a:rPr lang="en-US" sz="1600" b="0" i="0" dirty="0">
                <a:solidFill>
                  <a:srgbClr val="555555"/>
                </a:solidFill>
                <a:effectLst/>
                <a:latin typeface="Times New Roman" panose="02020603050405020304" pitchFamily="18" charset="0"/>
                <a:cs typeface="Times New Roman" panose="02020603050405020304" pitchFamily="18" charset="0"/>
              </a:rPr>
              <a:t>There are three main stages:</a:t>
            </a:r>
          </a:p>
          <a:p>
            <a:pPr marL="457200" lvl="1" indent="0" algn="l">
              <a:buNone/>
            </a:pPr>
            <a:r>
              <a:rPr lang="en-US" b="1" i="0" dirty="0">
                <a:solidFill>
                  <a:srgbClr val="555555"/>
                </a:solidFill>
                <a:effectLst/>
                <a:latin typeface="Times New Roman" panose="02020603050405020304" pitchFamily="18" charset="0"/>
                <a:cs typeface="Times New Roman" panose="02020603050405020304" pitchFamily="18" charset="0"/>
              </a:rPr>
              <a:t>Denaturing</a:t>
            </a:r>
            <a:r>
              <a:rPr lang="en-US" b="0" i="0" dirty="0">
                <a:solidFill>
                  <a:srgbClr val="555555"/>
                </a:solidFill>
                <a:effectLst/>
                <a:latin typeface="Times New Roman" panose="02020603050405020304" pitchFamily="18" charset="0"/>
                <a:cs typeface="Times New Roman" panose="02020603050405020304" pitchFamily="18" charset="0"/>
              </a:rPr>
              <a:t> – when the double-stranded template DNA is heated to separate it into two single strands.</a:t>
            </a:r>
          </a:p>
          <a:p>
            <a:pPr marL="457200" lvl="1" indent="0" algn="l">
              <a:buNone/>
            </a:pPr>
            <a:r>
              <a:rPr lang="en-US" b="1" i="0" dirty="0">
                <a:solidFill>
                  <a:srgbClr val="555555"/>
                </a:solidFill>
                <a:effectLst/>
                <a:latin typeface="Times New Roman" panose="02020603050405020304" pitchFamily="18" charset="0"/>
                <a:cs typeface="Times New Roman" panose="02020603050405020304" pitchFamily="18" charset="0"/>
              </a:rPr>
              <a:t>Annealing </a:t>
            </a:r>
            <a:r>
              <a:rPr lang="en-US" b="0" i="0" dirty="0">
                <a:solidFill>
                  <a:srgbClr val="555555"/>
                </a:solidFill>
                <a:effectLst/>
                <a:latin typeface="Times New Roman" panose="02020603050405020304" pitchFamily="18" charset="0"/>
                <a:cs typeface="Times New Roman" panose="02020603050405020304" pitchFamily="18" charset="0"/>
              </a:rPr>
              <a:t>– when the temperature is lowered to enable the DNA primers to attach to the template DNA.</a:t>
            </a:r>
          </a:p>
          <a:p>
            <a:pPr marL="457200" lvl="1" indent="0" algn="l">
              <a:buNone/>
            </a:pPr>
            <a:r>
              <a:rPr lang="en-US" b="1" i="0" dirty="0">
                <a:solidFill>
                  <a:srgbClr val="555555"/>
                </a:solidFill>
                <a:effectLst/>
                <a:latin typeface="Times New Roman" panose="02020603050405020304" pitchFamily="18" charset="0"/>
                <a:cs typeface="Times New Roman" panose="02020603050405020304" pitchFamily="18" charset="0"/>
              </a:rPr>
              <a:t>Extending </a:t>
            </a:r>
            <a:r>
              <a:rPr lang="en-US" b="0" i="0" dirty="0">
                <a:solidFill>
                  <a:srgbClr val="555555"/>
                </a:solidFill>
                <a:effectLst/>
                <a:latin typeface="Times New Roman" panose="02020603050405020304" pitchFamily="18" charset="0"/>
                <a:cs typeface="Times New Roman" panose="02020603050405020304" pitchFamily="18" charset="0"/>
              </a:rPr>
              <a:t>– when the temperature is raised and the new strand of DNA is made by the Taq polymerase enzyme.</a:t>
            </a:r>
          </a:p>
          <a:p>
            <a:pPr algn="l">
              <a:buFont typeface="Arial" panose="020B0604020202020204" pitchFamily="34" charset="0"/>
              <a:buChar char="•"/>
            </a:pPr>
            <a:r>
              <a:rPr lang="en-US" sz="1600" b="0" i="0" dirty="0">
                <a:solidFill>
                  <a:srgbClr val="555555"/>
                </a:solidFill>
                <a:effectLst/>
                <a:latin typeface="Times New Roman" panose="02020603050405020304" pitchFamily="18" charset="0"/>
                <a:cs typeface="Times New Roman" panose="02020603050405020304" pitchFamily="18" charset="0"/>
              </a:rPr>
              <a:t>These three stages are repeated 20-40 times, doubling the number of DNA copies each time.</a:t>
            </a:r>
          </a:p>
          <a:p>
            <a:pPr algn="l">
              <a:buFont typeface="Arial" panose="020B0604020202020204" pitchFamily="34" charset="0"/>
              <a:buChar char="•"/>
            </a:pPr>
            <a:r>
              <a:rPr lang="en-US" sz="1600" b="0" i="0" dirty="0">
                <a:solidFill>
                  <a:srgbClr val="555555"/>
                </a:solidFill>
                <a:effectLst/>
                <a:latin typeface="Times New Roman" panose="02020603050405020304" pitchFamily="18" charset="0"/>
                <a:cs typeface="Times New Roman" panose="02020603050405020304" pitchFamily="18" charset="0"/>
              </a:rPr>
              <a:t>A complete PCR reaction can be performed in a few hours, or even less than an hour with certain high-speed machines.</a:t>
            </a:r>
          </a:p>
          <a:p>
            <a:pPr algn="l">
              <a:buFont typeface="Arial" panose="020B0604020202020204" pitchFamily="34" charset="0"/>
              <a:buChar char="•"/>
            </a:pPr>
            <a:r>
              <a:rPr lang="en-US" sz="1600" b="0" i="0" dirty="0">
                <a:solidFill>
                  <a:srgbClr val="555555"/>
                </a:solidFill>
                <a:effectLst/>
                <a:latin typeface="Times New Roman" panose="02020603050405020304" pitchFamily="18" charset="0"/>
                <a:cs typeface="Times New Roman" panose="02020603050405020304" pitchFamily="18" charset="0"/>
              </a:rPr>
              <a:t>After PCR has been completed, a method called electrophoresis can be used to check the quantity and size of the DNA fragments produced.</a:t>
            </a:r>
            <a:br>
              <a:rPr lang="en-US" sz="1600" dirty="0">
                <a:latin typeface="Times New Roman" panose="02020603050405020304" pitchFamily="18" charset="0"/>
                <a:cs typeface="Times New Roman" panose="02020603050405020304" pitchFamily="18" charset="0"/>
              </a:rPr>
            </a:br>
            <a:endParaRPr lang="en-IN" sz="1600" dirty="0">
              <a:latin typeface="Times New Roman" panose="02020603050405020304" pitchFamily="18" charset="0"/>
              <a:cs typeface="Times New Roman" panose="02020603050405020304" pitchFamily="18" charset="0"/>
            </a:endParaRPr>
          </a:p>
        </p:txBody>
      </p:sp>
      <p:sp>
        <p:nvSpPr>
          <p:cNvPr id="8" name="Rectangle 7">
            <a:extLst>
              <a:ext uri="{FF2B5EF4-FFF2-40B4-BE49-F238E27FC236}">
                <a16:creationId xmlns:a16="http://schemas.microsoft.com/office/drawing/2014/main" id="{76213A20-1F7B-4F61-BB5A-4593E09A7A70}"/>
              </a:ext>
            </a:extLst>
          </p:cNvPr>
          <p:cNvSpPr/>
          <p:nvPr/>
        </p:nvSpPr>
        <p:spPr>
          <a:xfrm>
            <a:off x="1377770" y="693262"/>
            <a:ext cx="5142755" cy="923330"/>
          </a:xfrm>
          <a:prstGeom prst="rect">
            <a:avLst/>
          </a:prstGeom>
          <a:noFill/>
        </p:spPr>
        <p:txBody>
          <a:bodyPr wrap="none" lIns="91440" tIns="45720" rIns="91440" bIns="45720">
            <a:spAutoFit/>
          </a:bodyPr>
          <a:lstStyle/>
          <a:p>
            <a:pPr algn="ctr"/>
            <a:r>
              <a:rPr lang="en-US" sz="5400" dirty="0">
                <a:ln w="0"/>
                <a:solidFill>
                  <a:schemeClr val="accent1"/>
                </a:solidFill>
                <a:effectLst>
                  <a:outerShdw blurRad="38100" dist="25400" dir="5400000" algn="ctr" rotWithShape="0">
                    <a:srgbClr val="6E747A">
                      <a:alpha val="43000"/>
                    </a:srgbClr>
                  </a:outerShdw>
                </a:effectLst>
              </a:rPr>
              <a:t>PCR continue..</a:t>
            </a:r>
            <a:endParaRPr lang="en-US" sz="5400" b="0" cap="none" spc="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25415157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The polymerase chain reaction | Advances in Physiology Education">
            <a:extLst>
              <a:ext uri="{FF2B5EF4-FFF2-40B4-BE49-F238E27FC236}">
                <a16:creationId xmlns:a16="http://schemas.microsoft.com/office/drawing/2014/main" id="{191A538E-7003-46A5-9976-6FE77DC7F5D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33125" y="2802283"/>
            <a:ext cx="3633358" cy="34163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The Polymerase Chain Reaction - Advanced | CK-12 Foundation">
            <a:extLst>
              <a:ext uri="{FF2B5EF4-FFF2-40B4-BE49-F238E27FC236}">
                <a16:creationId xmlns:a16="http://schemas.microsoft.com/office/drawing/2014/main" id="{16599331-3FCD-4196-A1E3-4632976CE5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6329" y="2919758"/>
            <a:ext cx="4762500" cy="318135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A15CC139-FDFF-44DC-91F3-CAF055E88524}"/>
              </a:ext>
            </a:extLst>
          </p:cNvPr>
          <p:cNvSpPr/>
          <p:nvPr/>
        </p:nvSpPr>
        <p:spPr>
          <a:xfrm>
            <a:off x="1080815" y="923849"/>
            <a:ext cx="6436378" cy="923330"/>
          </a:xfrm>
          <a:prstGeom prst="rect">
            <a:avLst/>
          </a:prstGeom>
          <a:noFill/>
        </p:spPr>
        <p:txBody>
          <a:bodyPr wrap="none" lIns="91440" tIns="45720" rIns="91440" bIns="45720">
            <a:spAutoFit/>
          </a:bodyPr>
          <a:lstStyle/>
          <a:p>
            <a:pPr algn="ctr"/>
            <a:r>
              <a:rPr lang="en-US" sz="5400" b="1" dirty="0">
                <a:ln w="22225">
                  <a:solidFill>
                    <a:schemeClr val="accent2"/>
                  </a:solidFill>
                  <a:prstDash val="solid"/>
                </a:ln>
                <a:solidFill>
                  <a:schemeClr val="accent2">
                    <a:lumMod val="40000"/>
                    <a:lumOff val="60000"/>
                  </a:schemeClr>
                </a:solidFill>
              </a:rPr>
              <a:t>Application of PCR</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075891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49B4F-C468-41F3-9FDC-F5320AD06B54}"/>
              </a:ext>
            </a:extLst>
          </p:cNvPr>
          <p:cNvSpPr>
            <a:spLocks noGrp="1"/>
          </p:cNvSpPr>
          <p:nvPr>
            <p:ph type="title"/>
          </p:nvPr>
        </p:nvSpPr>
        <p:spPr/>
        <p:txBody>
          <a:bodyPr/>
          <a:lstStyle/>
          <a:p>
            <a:r>
              <a:rPr lang="en-IN" dirty="0"/>
              <a:t>Immuno-techniques </a:t>
            </a:r>
          </a:p>
        </p:txBody>
      </p:sp>
      <p:pic>
        <p:nvPicPr>
          <p:cNvPr id="6146" name="Picture 2" descr="antigen antibody interaction">
            <a:extLst>
              <a:ext uri="{FF2B5EF4-FFF2-40B4-BE49-F238E27FC236}">
                <a16:creationId xmlns:a16="http://schemas.microsoft.com/office/drawing/2014/main" id="{8E3F3128-9BF3-4FF4-8FBA-7CE5F0B664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208876"/>
            <a:ext cx="5958291" cy="447338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9D96C7E-1100-1E4F-760A-D3C1A3012B61}"/>
              </a:ext>
            </a:extLst>
          </p:cNvPr>
          <p:cNvSpPr txBox="1"/>
          <p:nvPr/>
        </p:nvSpPr>
        <p:spPr>
          <a:xfrm>
            <a:off x="137709" y="2968242"/>
            <a:ext cx="5330762" cy="1477328"/>
          </a:xfrm>
          <a:prstGeom prst="rect">
            <a:avLst/>
          </a:prstGeom>
          <a:noFill/>
        </p:spPr>
        <p:txBody>
          <a:bodyPr wrap="square">
            <a:spAutoFit/>
          </a:bodyPr>
          <a:lstStyle/>
          <a:p>
            <a:r>
              <a:rPr lang="en-IN" b="0" u="none" strike="noStrike" dirty="0">
                <a:effectLst/>
                <a:latin typeface="Times New Roman" panose="02020603050405020304" pitchFamily="18" charset="0"/>
                <a:cs typeface="Times New Roman" panose="02020603050405020304" pitchFamily="18" charset="0"/>
              </a:rPr>
              <a:t>Radioimmunoassay (RIA) and Enzyme-Linked Immunosorbent Assay (ELISA) are both laboratory techniques that use antigen-antibody reactions to detect and measure substances like hormones, drugs, proteins, and </a:t>
            </a:r>
            <a:r>
              <a:rPr lang="en-IN" b="0" u="none" strike="noStrike" dirty="0" err="1">
                <a:effectLst/>
                <a:latin typeface="Times New Roman" panose="02020603050405020304" pitchFamily="18" charset="0"/>
                <a:cs typeface="Times New Roman" panose="02020603050405020304" pitchFamily="18" charset="0"/>
              </a:rPr>
              <a:t>tumor</a:t>
            </a:r>
            <a:r>
              <a:rPr lang="en-IN" b="0" u="none" strike="noStrike" dirty="0">
                <a:effectLst/>
                <a:latin typeface="Times New Roman" panose="02020603050405020304" pitchFamily="18" charset="0"/>
                <a:cs typeface="Times New Roman" panose="02020603050405020304" pitchFamily="18" charset="0"/>
              </a:rPr>
              <a:t> markers in biological samples.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851519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8 Top Tips for ELISA Success | Technology Networks">
            <a:extLst>
              <a:ext uri="{FF2B5EF4-FFF2-40B4-BE49-F238E27FC236}">
                <a16:creationId xmlns:a16="http://schemas.microsoft.com/office/drawing/2014/main" id="{1899E5C9-9043-460F-9C31-6687891009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2900" y="2008094"/>
            <a:ext cx="5435762" cy="3773245"/>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descr="ELISA tests and their Advantages">
            <a:extLst>
              <a:ext uri="{FF2B5EF4-FFF2-40B4-BE49-F238E27FC236}">
                <a16:creationId xmlns:a16="http://schemas.microsoft.com/office/drawing/2014/main" id="{39C72010-ABCC-48EC-9FF9-CCE4090FF9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641917"/>
            <a:ext cx="5753100" cy="3705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0999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nzyme-Linked Immunosorbent Assay. 2 Introduction ELISA Types Applications  Principles. - ppt download">
            <a:extLst>
              <a:ext uri="{FF2B5EF4-FFF2-40B4-BE49-F238E27FC236}">
                <a16:creationId xmlns:a16="http://schemas.microsoft.com/office/drawing/2014/main" id="{07C6264A-D404-4758-9971-0E35B6283C4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9498" y="2105109"/>
            <a:ext cx="6562478" cy="454417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ELISA - BioTek Applications">
            <a:extLst>
              <a:ext uri="{FF2B5EF4-FFF2-40B4-BE49-F238E27FC236}">
                <a16:creationId xmlns:a16="http://schemas.microsoft.com/office/drawing/2014/main" id="{CDE73591-A390-4D70-8A4B-784EE57FA862}"/>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IN"/>
          </a:p>
        </p:txBody>
      </p:sp>
      <p:pic>
        <p:nvPicPr>
          <p:cNvPr id="8198" name="Picture 6" descr="ELISA - BioTek Applications">
            <a:extLst>
              <a:ext uri="{FF2B5EF4-FFF2-40B4-BE49-F238E27FC236}">
                <a16:creationId xmlns:a16="http://schemas.microsoft.com/office/drawing/2014/main" id="{06429ADC-163B-4E11-9630-D3FCC7C513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1976" y="2623932"/>
            <a:ext cx="5137496" cy="35065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46058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7D7FF-2647-4E05-BD30-042912FFD3DF}"/>
              </a:ext>
            </a:extLst>
          </p:cNvPr>
          <p:cNvSpPr>
            <a:spLocks noGrp="1"/>
          </p:cNvSpPr>
          <p:nvPr>
            <p:ph type="title"/>
          </p:nvPr>
        </p:nvSpPr>
        <p:spPr>
          <a:xfrm>
            <a:off x="1154954" y="997522"/>
            <a:ext cx="8761413" cy="706964"/>
          </a:xfrm>
        </p:spPr>
        <p:txBody>
          <a:bodyPr/>
          <a:lstStyle/>
          <a:p>
            <a:r>
              <a:rPr lang="en-IN" dirty="0"/>
              <a:t>RIA</a:t>
            </a:r>
          </a:p>
        </p:txBody>
      </p:sp>
      <p:pic>
        <p:nvPicPr>
          <p:cNvPr id="9218" name="Picture 2" descr="Radioimmunoassay (RIA) - Bioscience Notes">
            <a:extLst>
              <a:ext uri="{FF2B5EF4-FFF2-40B4-BE49-F238E27FC236}">
                <a16:creationId xmlns:a16="http://schemas.microsoft.com/office/drawing/2014/main" id="{3376BC31-0A0E-44A3-AE79-128786B05D24}"/>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28152" y="2547841"/>
            <a:ext cx="4253949" cy="312939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0B07D2A3-8508-40BB-8CD1-6CA8857DC1DD}"/>
              </a:ext>
            </a:extLst>
          </p:cNvPr>
          <p:cNvPicPr>
            <a:picLocks noChangeAspect="1"/>
          </p:cNvPicPr>
          <p:nvPr/>
        </p:nvPicPr>
        <p:blipFill>
          <a:blip r:embed="rId3"/>
          <a:stretch>
            <a:fillRect/>
          </a:stretch>
        </p:blipFill>
        <p:spPr>
          <a:xfrm>
            <a:off x="5004601" y="2361537"/>
            <a:ext cx="6762750" cy="3395207"/>
          </a:xfrm>
          <a:prstGeom prst="rect">
            <a:avLst/>
          </a:prstGeom>
        </p:spPr>
      </p:pic>
    </p:spTree>
    <p:extLst>
      <p:ext uri="{BB962C8B-B14F-4D97-AF65-F5344CB8AC3E}">
        <p14:creationId xmlns:p14="http://schemas.microsoft.com/office/powerpoint/2010/main" val="2190586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403C-48DE-254D-7325-2593C7E97C3A}"/>
              </a:ext>
            </a:extLst>
          </p:cNvPr>
          <p:cNvSpPr>
            <a:spLocks noGrp="1"/>
          </p:cNvSpPr>
          <p:nvPr>
            <p:ph type="title"/>
          </p:nvPr>
        </p:nvSpPr>
        <p:spPr/>
        <p:txBody>
          <a:bodyPr/>
          <a:lstStyle/>
          <a:p>
            <a:r>
              <a:rPr lang="en-IN" dirty="0"/>
              <a:t>Acknowledgement</a:t>
            </a:r>
          </a:p>
        </p:txBody>
      </p:sp>
      <p:sp>
        <p:nvSpPr>
          <p:cNvPr id="3" name="Content Placeholder 2">
            <a:extLst>
              <a:ext uri="{FF2B5EF4-FFF2-40B4-BE49-F238E27FC236}">
                <a16:creationId xmlns:a16="http://schemas.microsoft.com/office/drawing/2014/main" id="{5BB112ED-B6BD-7894-BB73-BDA69524F9C7}"/>
              </a:ext>
            </a:extLst>
          </p:cNvPr>
          <p:cNvSpPr>
            <a:spLocks noGrp="1"/>
          </p:cNvSpPr>
          <p:nvPr>
            <p:ph idx="1"/>
          </p:nvPr>
        </p:nvSpPr>
        <p:spPr/>
        <p:txBody>
          <a:bodyPr/>
          <a:lstStyle/>
          <a:p>
            <a:r>
              <a:rPr lang="en-IN" dirty="0"/>
              <a:t>Thank you everyone And botany department</a:t>
            </a:r>
          </a:p>
        </p:txBody>
      </p:sp>
    </p:spTree>
    <p:extLst>
      <p:ext uri="{BB962C8B-B14F-4D97-AF65-F5344CB8AC3E}">
        <p14:creationId xmlns:p14="http://schemas.microsoft.com/office/powerpoint/2010/main" val="122943788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133</TotalTime>
  <Words>814</Words>
  <Application>Microsoft Office PowerPoint</Application>
  <PresentationFormat>Widescreen</PresentationFormat>
  <Paragraphs>60</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Arial Black</vt:lpstr>
      <vt:lpstr>Century Gothic</vt:lpstr>
      <vt:lpstr>Times New Roman</vt:lpstr>
      <vt:lpstr>Wingdings 3</vt:lpstr>
      <vt:lpstr>Ion Boardroom</vt:lpstr>
      <vt:lpstr>Biotechnology and Microbiology tools &amp; techniques</vt:lpstr>
      <vt:lpstr>PowerPoint Presentation</vt:lpstr>
      <vt:lpstr>Microbiology</vt:lpstr>
      <vt:lpstr>STERILIZATION</vt:lpstr>
      <vt:lpstr>HOT AIR OVEN</vt:lpstr>
      <vt:lpstr>Laminar Air Flow</vt:lpstr>
      <vt:lpstr>Centrifugation </vt:lpstr>
      <vt:lpstr>Electrophoresis</vt:lpstr>
      <vt:lpstr>PowerPoint Presentation</vt:lpstr>
      <vt:lpstr>Polymerase chain reactions</vt:lpstr>
      <vt:lpstr>PowerPoint Presentation</vt:lpstr>
      <vt:lpstr>PowerPoint Presentation</vt:lpstr>
      <vt:lpstr>Immuno-techniques </vt:lpstr>
      <vt:lpstr>PowerPoint Presentation</vt:lpstr>
      <vt:lpstr>PowerPoint Presentation</vt:lpstr>
      <vt:lpstr>RIA</vt:lpstr>
      <vt:lpstr>Acknowledgement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Biotechnology and microbiology tools &amp; techniques</dc:title>
  <dc:creator>Samiksha Jain</dc:creator>
  <cp:lastModifiedBy>kiranjain78020@gmail.com</cp:lastModifiedBy>
  <cp:revision>19</cp:revision>
  <dcterms:created xsi:type="dcterms:W3CDTF">2022-02-02T02:58:39Z</dcterms:created>
  <dcterms:modified xsi:type="dcterms:W3CDTF">2026-10-11T15:02:57Z</dcterms:modified>
</cp:coreProperties>
</file>